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4"/>
  </p:notesMasterIdLst>
  <p:sldIdLst>
    <p:sldId id="256" r:id="rId2"/>
    <p:sldId id="374" r:id="rId3"/>
    <p:sldId id="410" r:id="rId4"/>
    <p:sldId id="411" r:id="rId5"/>
    <p:sldId id="432" r:id="rId6"/>
    <p:sldId id="412" r:id="rId7"/>
    <p:sldId id="413" r:id="rId8"/>
    <p:sldId id="431" r:id="rId9"/>
    <p:sldId id="414" r:id="rId10"/>
    <p:sldId id="417" r:id="rId11"/>
    <p:sldId id="418" r:id="rId12"/>
    <p:sldId id="419" r:id="rId13"/>
    <p:sldId id="433" r:id="rId14"/>
    <p:sldId id="421" r:id="rId15"/>
    <p:sldId id="429" r:id="rId16"/>
    <p:sldId id="422" r:id="rId17"/>
    <p:sldId id="423" r:id="rId18"/>
    <p:sldId id="424" r:id="rId19"/>
    <p:sldId id="425" r:id="rId20"/>
    <p:sldId id="426" r:id="rId21"/>
    <p:sldId id="428" r:id="rId22"/>
    <p:sldId id="43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80286"/>
  </p:normalViewPr>
  <p:slideViewPr>
    <p:cSldViewPr snapToGrid="0">
      <p:cViewPr varScale="1">
        <p:scale>
          <a:sx n="86" d="100"/>
          <a:sy n="86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129BA99-CE60-A146-A0B1-3A58FD4AE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765" y="2333033"/>
            <a:ext cx="8229600" cy="2191934"/>
          </a:xfrm>
        </p:spPr>
      </p:pic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4CCE215-AE73-2840-B6A4-0EAB818D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3769" t="88097"/>
          <a:stretch/>
        </p:blipFill>
        <p:spPr>
          <a:xfrm>
            <a:off x="5558827" y="4264058"/>
            <a:ext cx="6273538" cy="26090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8863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Artists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82BA9B-82BB-044A-B261-77274C69D58E}"/>
              </a:ext>
            </a:extLst>
          </p:cNvPr>
          <p:cNvGrpSpPr/>
          <p:nvPr/>
        </p:nvGrpSpPr>
        <p:grpSpPr>
          <a:xfrm>
            <a:off x="3624307" y="1195579"/>
            <a:ext cx="8031359" cy="4529441"/>
            <a:chOff x="603316" y="1315178"/>
            <a:chExt cx="6829618" cy="3851696"/>
          </a:xfrm>
        </p:grpSpPr>
        <p:pic>
          <p:nvPicPr>
            <p:cNvPr id="1026" name="Picture 2" descr="On YouTube, a New Generation of Artists Channels the Spirit of Bob Ross -  Artsy">
              <a:extLst>
                <a:ext uri="{FF2B5EF4-FFF2-40B4-BE49-F238E27FC236}">
                  <a16:creationId xmlns:a16="http://schemas.microsoft.com/office/drawing/2014/main" id="{D85C45C8-8748-3148-8A16-077B7865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8" b="10732"/>
            <a:stretch/>
          </p:blipFill>
          <p:spPr bwMode="auto">
            <a:xfrm>
              <a:off x="4018125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amed Pablo Picasso Painting Reveals Abandoned Artwork Beneath |  Architectural Digest">
              <a:extLst>
                <a:ext uri="{FF2B5EF4-FFF2-40B4-BE49-F238E27FC236}">
                  <a16:creationId xmlns:a16="http://schemas.microsoft.com/office/drawing/2014/main" id="{75366E62-4577-EB44-B38B-63227D137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6" y="1315769"/>
              <a:ext cx="3407973" cy="191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ronavirus impact: Behind-the-scenes look at Frida Kahlo exhibit at San  Francisco's de Young Museum - ABC7 San Francisco">
              <a:extLst>
                <a:ext uri="{FF2B5EF4-FFF2-40B4-BE49-F238E27FC236}">
                  <a16:creationId xmlns:a16="http://schemas.microsoft.com/office/drawing/2014/main" id="{8D0F8DAA-8D49-2748-9937-F7BF6F8F7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289" y="1315178"/>
              <a:ext cx="3407973" cy="191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eorgia O'Keeffe - Paintings, Quotes &amp; Facts - Biography">
              <a:extLst>
                <a:ext uri="{FF2B5EF4-FFF2-40B4-BE49-F238E27FC236}">
                  <a16:creationId xmlns:a16="http://schemas.microsoft.com/office/drawing/2014/main" id="{00B032C8-33FC-4943-B8AE-96BE44243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7" b="21406"/>
            <a:stretch/>
          </p:blipFill>
          <p:spPr bwMode="auto">
            <a:xfrm>
              <a:off x="603316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66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D6F3906-AA23-184D-8D93-566886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3396" y="1970175"/>
            <a:ext cx="8395685" cy="2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FA22-445F-5B1A-2EE5-FD2B5091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7539-7A59-F486-A556-71529F23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4885655" y="1646297"/>
            <a:ext cx="2420691" cy="3672195"/>
            <a:chOff x="3361654" y="572869"/>
            <a:chExt cx="2420691" cy="367219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5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exercise: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dirty="0"/>
              <a:t>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class called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sz="2400" dirty="0"/>
              <a:t>, with a constructor that takes in the following parameters: 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name (the dog’s name) </a:t>
            </a:r>
          </a:p>
          <a:p>
            <a:pPr marL="0" indent="0" algn="ctr">
              <a:buNone/>
            </a:pPr>
            <a:r>
              <a:rPr lang="en-US" sz="2400" dirty="0"/>
              <a:t>age (the dog’s age in years)</a:t>
            </a:r>
          </a:p>
        </p:txBody>
      </p:sp>
    </p:spTree>
    <p:extLst>
      <p:ext uri="{BB962C8B-B14F-4D97-AF65-F5344CB8AC3E}">
        <p14:creationId xmlns:p14="http://schemas.microsoft.com/office/powerpoint/2010/main" val="12780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6286543" y="284392"/>
            <a:ext cx="2420691" cy="3672195"/>
            <a:chOff x="3361654" y="572869"/>
            <a:chExt cx="2420691" cy="36721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45BB0-D252-A549-9168-B429ECF1476D}"/>
              </a:ext>
            </a:extLst>
          </p:cNvPr>
          <p:cNvGrpSpPr/>
          <p:nvPr/>
        </p:nvGrpSpPr>
        <p:grpSpPr>
          <a:xfrm>
            <a:off x="3282694" y="2038664"/>
            <a:ext cx="3371248" cy="4483347"/>
            <a:chOff x="357806" y="2443654"/>
            <a:chExt cx="4404736" cy="4366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1039FC4-91A2-5B43-B403-CEE9C602F2FF}"/>
                </a:ext>
              </a:extLst>
            </p:cNvPr>
            <p:cNvGrpSpPr/>
            <p:nvPr/>
          </p:nvGrpSpPr>
          <p:grpSpPr>
            <a:xfrm>
              <a:off x="357806" y="4512365"/>
              <a:ext cx="3053142" cy="2298123"/>
              <a:chOff x="357806" y="4512365"/>
              <a:chExt cx="3053142" cy="229812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4D6A291-984A-D046-827C-9B4F38A4C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6522" b="22062"/>
              <a:stretch/>
            </p:blipFill>
            <p:spPr>
              <a:xfrm>
                <a:off x="457200" y="4512365"/>
                <a:ext cx="2953748" cy="203082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92DB9-7F6A-D74F-95DE-3A1D2C616190}"/>
                  </a:ext>
                </a:extLst>
              </p:cNvPr>
              <p:cNvSpPr txBox="1"/>
              <p:nvPr/>
            </p:nvSpPr>
            <p:spPr>
              <a:xfrm>
                <a:off x="357806" y="6164157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Courier" pitchFamily="2" charset="0"/>
                  </a:rPr>
                  <a:t>Dachshund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E210FC-4C93-8F4F-B7E6-1CCB152C2674}"/>
                </a:ext>
              </a:extLst>
            </p:cNvPr>
            <p:cNvGrpSpPr/>
            <p:nvPr/>
          </p:nvGrpSpPr>
          <p:grpSpPr>
            <a:xfrm>
              <a:off x="2853683" y="2443654"/>
              <a:ext cx="1908859" cy="2574386"/>
              <a:chOff x="2853683" y="2443654"/>
              <a:chExt cx="1908859" cy="2574386"/>
            </a:xfrm>
          </p:grpSpPr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01A1A6E2-9112-F047-B817-4B796518489C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5400000" flipH="1" flipV="1">
                <a:off x="2761559" y="3017057"/>
                <a:ext cx="2574386" cy="1427580"/>
              </a:xfrm>
              <a:prstGeom prst="bentConnector2">
                <a:avLst/>
              </a:prstGeom>
              <a:ln w="76200">
                <a:solidFill>
                  <a:srgbClr val="0101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C6E82C-FBE1-B34A-997F-F28FCE949F78}"/>
                  </a:ext>
                </a:extLst>
              </p:cNvPr>
              <p:cNvSpPr txBox="1"/>
              <p:nvPr/>
            </p:nvSpPr>
            <p:spPr>
              <a:xfrm rot="16200000">
                <a:off x="2118866" y="3178471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is a kind of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94C745-5FF2-8E4F-A4C0-3A56BDB7CF8C}"/>
              </a:ext>
            </a:extLst>
          </p:cNvPr>
          <p:cNvGrpSpPr/>
          <p:nvPr/>
        </p:nvGrpSpPr>
        <p:grpSpPr>
          <a:xfrm>
            <a:off x="7849213" y="1214005"/>
            <a:ext cx="3944163" cy="5308005"/>
            <a:chOff x="4965099" y="1421457"/>
            <a:chExt cx="3944163" cy="53080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3AFF77-9698-7745-83BC-954D7361AE9D}"/>
                </a:ext>
              </a:extLst>
            </p:cNvPr>
            <p:cNvGrpSpPr/>
            <p:nvPr/>
          </p:nvGrpSpPr>
          <p:grpSpPr>
            <a:xfrm>
              <a:off x="4965099" y="2618433"/>
              <a:ext cx="3944163" cy="4111029"/>
              <a:chOff x="4965099" y="2618433"/>
              <a:chExt cx="3944163" cy="41110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299C96-D180-0240-AF69-EE81C494D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65099" y="2618433"/>
                <a:ext cx="3721700" cy="378786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C7FB91-EC60-1947-9A5D-AD5EF721B8C2}"/>
                  </a:ext>
                </a:extLst>
              </p:cNvPr>
              <p:cNvSpPr txBox="1"/>
              <p:nvPr/>
            </p:nvSpPr>
            <p:spPr>
              <a:xfrm>
                <a:off x="6228720" y="6083131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Courier" pitchFamily="2" charset="0"/>
                  </a:rPr>
                  <a:t>GreatDane</a:t>
                </a:r>
                <a:endParaRPr lang="en-US" sz="3600" dirty="0">
                  <a:latin typeface="Courier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303D6-A6B6-EB47-9840-B58611F0C9C2}"/>
                </a:ext>
              </a:extLst>
            </p:cNvPr>
            <p:cNvGrpSpPr/>
            <p:nvPr/>
          </p:nvGrpSpPr>
          <p:grpSpPr>
            <a:xfrm>
              <a:off x="5312867" y="1421457"/>
              <a:ext cx="1923590" cy="1450260"/>
              <a:chOff x="5312867" y="1421457"/>
              <a:chExt cx="1923590" cy="145026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9093A3-D5DA-9B49-AB71-59EB699381DF}"/>
                  </a:ext>
                </a:extLst>
              </p:cNvPr>
              <p:cNvGrpSpPr/>
              <p:nvPr/>
            </p:nvGrpSpPr>
            <p:grpSpPr>
              <a:xfrm flipH="1">
                <a:off x="5312867" y="1421457"/>
                <a:ext cx="1705524" cy="1450260"/>
                <a:chOff x="1656130" y="2575000"/>
                <a:chExt cx="1705524" cy="1450260"/>
              </a:xfrm>
            </p:grpSpPr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B616B5D5-C1AA-9D4E-9232-83C8436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085191" y="2748797"/>
                  <a:ext cx="1039844" cy="1513082"/>
                </a:xfrm>
                <a:prstGeom prst="bentConnector2">
                  <a:avLst/>
                </a:prstGeom>
                <a:ln w="76200">
                  <a:solidFill>
                    <a:srgbClr val="0101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7FF662-B408-A847-8C1F-F39F7553B79E}"/>
                    </a:ext>
                  </a:extLst>
                </p:cNvPr>
                <p:cNvSpPr txBox="1"/>
                <p:nvPr/>
              </p:nvSpPr>
              <p:spPr>
                <a:xfrm>
                  <a:off x="1656130" y="2575000"/>
                  <a:ext cx="1425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urier" pitchFamily="2" charset="0"/>
                    </a:rPr>
                    <a:t>is also a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02B6ED-BD29-2948-BBF1-13CE9724DABC}"/>
                  </a:ext>
                </a:extLst>
              </p:cNvPr>
              <p:cNvSpPr/>
              <p:nvPr/>
            </p:nvSpPr>
            <p:spPr>
              <a:xfrm rot="5400000">
                <a:off x="6476954" y="1891604"/>
                <a:ext cx="1149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kind of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36996" y="755464"/>
            <a:ext cx="5852509" cy="5337928"/>
          </a:xfrm>
        </p:spPr>
      </p:pic>
    </p:spTree>
    <p:extLst>
      <p:ext uri="{BB962C8B-B14F-4D97-AF65-F5344CB8AC3E}">
        <p14:creationId xmlns:p14="http://schemas.microsoft.com/office/powerpoint/2010/main" val="67680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D7441F0-E12B-C746-AB41-2D8B3D56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57114" y="866247"/>
            <a:ext cx="5852509" cy="53379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3051920" y="946359"/>
            <a:ext cx="3545279" cy="3562439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327887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7372460" y="1851843"/>
            <a:ext cx="183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subclasses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2313820" y="648357"/>
            <a:ext cx="4322296" cy="6452225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220260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4CA240B-180B-1541-A073-4F9A556C7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85" t="21016" r="38432" b="53907"/>
          <a:stretch/>
        </p:blipFill>
        <p:spPr>
          <a:xfrm>
            <a:off x="4261080" y="1988037"/>
            <a:ext cx="3399307" cy="13386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A0DE876-FE93-844C-A2AE-D7E03C1B0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1635" t="44" r="82566" b="95715"/>
          <a:stretch/>
        </p:blipFill>
        <p:spPr>
          <a:xfrm>
            <a:off x="4738078" y="866248"/>
            <a:ext cx="339365" cy="22640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FDB6E3B-509F-4A42-8CBC-8A89A8DF6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9016" t="52663" r="65302" b="43581"/>
          <a:stretch/>
        </p:blipFill>
        <p:spPr>
          <a:xfrm>
            <a:off x="5755316" y="3677350"/>
            <a:ext cx="332508" cy="20048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DD680690-15AF-9E41-A4F2-74629352E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1189" t="78404" r="63130" b="17076"/>
          <a:stretch/>
        </p:blipFill>
        <p:spPr>
          <a:xfrm>
            <a:off x="5882452" y="5051395"/>
            <a:ext cx="332509" cy="2412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1563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B20ED0B-9155-AF43-BB39-4A885964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02281" y="760036"/>
            <a:ext cx="5852509" cy="533792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70F6E-0FC1-3149-A35A-69705D5D7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0" t="62692" r="17005" b="27065"/>
          <a:stretch/>
        </p:blipFill>
        <p:spPr>
          <a:xfrm>
            <a:off x="3936490" y="4106553"/>
            <a:ext cx="472282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04F64A6-7C82-C841-9390-303C9AE20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5" t="88300" r="21041" b="1458"/>
          <a:stretch/>
        </p:blipFill>
        <p:spPr>
          <a:xfrm>
            <a:off x="3936490" y="5473440"/>
            <a:ext cx="448715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8780331" y="4065596"/>
            <a:ext cx="2392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also have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own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from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 classes </a:t>
            </a:r>
          </a:p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Child classes</a:t>
            </a:r>
          </a:p>
          <a:p>
            <a:pPr lvl="1"/>
            <a:r>
              <a:rPr lang="en-US" sz="2600" dirty="0"/>
              <a:t>Inheritance 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76612" y="1515404"/>
            <a:ext cx="6645608" cy="382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7250242" y="4326934"/>
            <a:ext cx="3709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necessary, they can override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1060BD1-A89A-A44B-9CF7-3E5FBA249C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813" t="89162" r="63278"/>
          <a:stretch/>
        </p:blipFill>
        <p:spPr>
          <a:xfrm>
            <a:off x="4129970" y="4927816"/>
            <a:ext cx="2187018" cy="41478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667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Why is this “inheritance” idea </a:t>
            </a:r>
            <a:r>
              <a:rPr lang="en-US" sz="2800" b="1" dirty="0"/>
              <a:t>useful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64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Minute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Return to the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Playlist</a:t>
            </a:r>
            <a:r>
              <a:rPr lang="en-US" sz="2800" dirty="0"/>
              <a:t> class you wrote for your music library earlier. </a:t>
            </a:r>
          </a:p>
          <a:p>
            <a:pPr marL="0" indent="0" algn="ctr">
              <a:buNone/>
            </a:pPr>
            <a:r>
              <a:rPr lang="en-US" sz="2800" dirty="0"/>
              <a:t>Create a subclass, called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Radio</a:t>
            </a:r>
            <a:r>
              <a:rPr lang="en-US" sz="2800" dirty="0">
                <a:latin typeface="+mj-lt"/>
                <a:cs typeface="Consolas" panose="020B0609020204030204" pitchFamily="49" charset="0"/>
              </a:rPr>
              <a:t> that fills a new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Playlist</a:t>
            </a:r>
            <a:r>
              <a:rPr lang="en-US" sz="2800" dirty="0">
                <a:latin typeface="+mj-lt"/>
                <a:cs typeface="Consolas" panose="020B0609020204030204" pitchFamily="49" charset="0"/>
              </a:rPr>
              <a:t> with 10 random songs.</a:t>
            </a:r>
          </a:p>
          <a:p>
            <a:pPr marL="0" indent="0" algn="ctr">
              <a:buNone/>
            </a:pPr>
            <a:r>
              <a:rPr lang="en-US" sz="2800" dirty="0">
                <a:latin typeface="+mj-lt"/>
                <a:cs typeface="Consolas" panose="020B0609020204030204" pitchFamily="49" charset="0"/>
              </a:rPr>
              <a:t>Create another subclass, called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ShuffleList</a:t>
            </a:r>
            <a:r>
              <a:rPr lang="en-US" sz="2800" dirty="0">
                <a:latin typeface="+mj-lt"/>
                <a:cs typeface="Consolas" panose="020B0609020204030204" pitchFamily="49" charset="0"/>
              </a:rPr>
              <a:t> that has an additional method for randomly shuffling a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Playlist</a:t>
            </a:r>
            <a:r>
              <a:rPr lang="en-US" sz="2800" dirty="0">
                <a:latin typeface="+mj-lt"/>
                <a:cs typeface="Consolas" panose="020B0609020204030204" pitchFamily="49" charset="0"/>
              </a:rPr>
              <a:t>.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4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57854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481792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493332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activity: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BFC8E-86FE-B932-57E0-003FC44FE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Define an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Artist</a:t>
            </a:r>
            <a:r>
              <a:rPr lang="en-US" sz="2800" dirty="0"/>
              <a:t> class</a:t>
            </a:r>
          </a:p>
          <a:p>
            <a:r>
              <a:rPr lang="en-US" sz="2800" dirty="0"/>
              <a:t>An Artist should have the attributes:</a:t>
            </a:r>
          </a:p>
          <a:p>
            <a:pPr lvl="1"/>
            <a:r>
              <a:rPr lang="en-US" sz="2600" dirty="0"/>
              <a:t>name</a:t>
            </a:r>
          </a:p>
          <a:p>
            <a:pPr lvl="1"/>
            <a:r>
              <a:rPr lang="en-US" sz="2600" dirty="0"/>
              <a:t>birth year</a:t>
            </a:r>
          </a:p>
          <a:p>
            <a:pPr lvl="1"/>
            <a:r>
              <a:rPr lang="en-US" sz="2600" dirty="0"/>
              <a:t>death year</a:t>
            </a:r>
          </a:p>
          <a:p>
            <a:r>
              <a:rPr lang="en-US" sz="2800" dirty="0"/>
              <a:t>An Artist should have the method:</a:t>
            </a:r>
          </a:p>
          <a:p>
            <a:pPr lvl="1"/>
            <a:r>
              <a:rPr lang="en-US" sz="2600" dirty="0" err="1"/>
              <a:t>print_info</a:t>
            </a:r>
            <a:r>
              <a:rPr lang="en-US" sz="2600" dirty="0"/>
              <a:t> that prints:</a:t>
            </a:r>
          </a:p>
          <a:p>
            <a:pPr lvl="2"/>
            <a:r>
              <a:rPr lang="en-US" sz="2400" dirty="0"/>
              <a:t> “Artist: &lt;name&gt;, born: &lt; birth year&gt;” if the artist is alive and</a:t>
            </a:r>
          </a:p>
          <a:p>
            <a:pPr lvl="2"/>
            <a:r>
              <a:rPr lang="en-US" sz="2400" dirty="0"/>
              <a:t>“Artist: &lt;name&gt;,  &lt; birth year&gt; - &lt;death year&gt;” if the artist is dead </a:t>
            </a:r>
          </a:p>
        </p:txBody>
      </p:sp>
    </p:spTree>
    <p:extLst>
      <p:ext uri="{BB962C8B-B14F-4D97-AF65-F5344CB8AC3E}">
        <p14:creationId xmlns:p14="http://schemas.microsoft.com/office/powerpoint/2010/main" val="27917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3396" y="1970175"/>
            <a:ext cx="8395685" cy="2908505"/>
          </a:xfrm>
        </p:spPr>
      </p:pic>
    </p:spTree>
    <p:extLst>
      <p:ext uri="{BB962C8B-B14F-4D97-AF65-F5344CB8AC3E}">
        <p14:creationId xmlns:p14="http://schemas.microsoft.com/office/powerpoint/2010/main" val="10775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D335BEC-7AB0-3D48-9467-088AE0E4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9150041" y="2379944"/>
            <a:ext cx="2043049" cy="1548422"/>
            <a:chOff x="-898767" y="2211502"/>
            <a:chExt cx="2043049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61496" y="2968168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895019" y="22077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64CB93B-525E-5E47-92A2-A05D4129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059" t="16084" r="28162" b="77172"/>
          <a:stretch/>
        </p:blipFill>
        <p:spPr>
          <a:xfrm>
            <a:off x="3800179" y="2442574"/>
            <a:ext cx="5774499" cy="19612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813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5334" t="23505" r="61206" b="49995"/>
          <a:stretch/>
        </p:blipFill>
        <p:spPr>
          <a:xfrm>
            <a:off x="3991169" y="2658358"/>
            <a:ext cx="2809188" cy="77064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6289705" y="2932580"/>
            <a:ext cx="1985493" cy="1548422"/>
            <a:chOff x="-1050765" y="2281072"/>
            <a:chExt cx="1985493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133192" y="29614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1047017" y="227732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7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66145" y="1974748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4870" t="15724" r="29767" b="76495"/>
          <a:stretch/>
        </p:blipFill>
        <p:spPr>
          <a:xfrm>
            <a:off x="5654182" y="2432116"/>
            <a:ext cx="3808429" cy="2262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914188" y="1338015"/>
            <a:ext cx="2154826" cy="1609724"/>
            <a:chOff x="-1277830" y="2835863"/>
            <a:chExt cx="2154826" cy="1609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546792" y="2835863"/>
              <a:ext cx="1423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default values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flipH="1">
              <a:off x="-1277830" y="2889670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92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B831221-815C-6A46-8304-0EC40B3F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F8C0C41-3037-9C4F-9424-18B6ED7A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750" t="57243" r="72154" b="35320"/>
          <a:stretch/>
        </p:blipFill>
        <p:spPr>
          <a:xfrm>
            <a:off x="3774352" y="3639338"/>
            <a:ext cx="2106896" cy="2162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5604311" y="2608332"/>
            <a:ext cx="2200220" cy="1548422"/>
            <a:chOff x="-1643335" y="2450349"/>
            <a:chExt cx="2200220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29896" y="3255923"/>
              <a:ext cx="886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method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7113822">
              <a:off x="-1639587" y="2446601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35122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679</TotalTime>
  <Words>347</Words>
  <Application>Microsoft Macintosh PowerPoint</Application>
  <PresentationFormat>Widescreen</PresentationFormat>
  <Paragraphs>78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Corbel</vt:lpstr>
      <vt:lpstr>Courier</vt:lpstr>
      <vt:lpstr>Wingdings 2</vt:lpstr>
      <vt:lpstr>Frame</vt:lpstr>
      <vt:lpstr>Intro to Coding with Python– Classes Pt 3</vt:lpstr>
      <vt:lpstr>Plan for Today</vt:lpstr>
      <vt:lpstr>RECAP: class definitions (“blueprints”)</vt:lpstr>
      <vt:lpstr>10 Minute activity: Artist class</vt:lpstr>
      <vt:lpstr>Coding the Artist class</vt:lpstr>
      <vt:lpstr>Coding the Artist class</vt:lpstr>
      <vt:lpstr>Coding the Artist class</vt:lpstr>
      <vt:lpstr>Coding the Artist class</vt:lpstr>
      <vt:lpstr>Coding the Artist class</vt:lpstr>
      <vt:lpstr>Creating an Artist instance</vt:lpstr>
      <vt:lpstr>Lots of possible Artists</vt:lpstr>
      <vt:lpstr>All from the same blueprint</vt:lpstr>
      <vt:lpstr>Inheritance</vt:lpstr>
      <vt:lpstr>Motivation</vt:lpstr>
      <vt:lpstr>10 minute exercise: the Dog class</vt:lpstr>
      <vt:lpstr>Motivation</vt:lpstr>
      <vt:lpstr>As (sub)classes</vt:lpstr>
      <vt:lpstr>As (sub)classes</vt:lpstr>
      <vt:lpstr>As (sub)classes</vt:lpstr>
      <vt:lpstr>As (sub)classes</vt:lpstr>
      <vt:lpstr>Discussion</vt:lpstr>
      <vt:lpstr>15 Minute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38</cp:revision>
  <dcterms:created xsi:type="dcterms:W3CDTF">2023-08-03T18:49:17Z</dcterms:created>
  <dcterms:modified xsi:type="dcterms:W3CDTF">2024-03-18T15:11:11Z</dcterms:modified>
</cp:coreProperties>
</file>